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26A1A6C" w14:textId="77777777" w:rsidR="00922EF0" w:rsidRPr="00156718" w:rsidRDefault="007A7196">
      <w:pPr>
        <w:spacing w:after="135" w:line="259" w:lineRule="auto"/>
        <w:ind w:left="0" w:right="0" w:firstLine="0"/>
        <w:jc w:val="left"/>
      </w:pPr>
      <w:r>
        <w:rPr>
          <w:b/>
          <w:sz w:val="28"/>
        </w:rPr>
        <w:t>Gestión de efectivo en situaciones de crisis o emergencia</w:t>
      </w:r>
      <w:r>
        <w:rPr>
          <w:sz w:val="28"/>
        </w:rPr>
        <w:t xml:space="preserve">  </w:t>
      </w:r>
    </w:p>
    <w:p w14:paraId="626A1A6D" w14:textId="6DCC3F30" w:rsidR="00922EF0" w:rsidRPr="00156718" w:rsidRDefault="007A7196">
      <w:pPr>
        <w:numPr>
          <w:ilvl w:val="0"/>
          <w:numId w:val="1"/>
        </w:numPr>
        <w:ind w:right="35" w:hanging="360"/>
      </w:pPr>
      <w:r>
        <w:t>Este es un asunto de seguridad. Las oficinas deben solicitar asistencia a un Oficial de Seguridad de las Naciones Unidas. En coordinación con los otros organismos de las Naciones Unidas presentes en el país, el Oficial de Seguridad de las Naciones Unidas puede ayudar en el transporte de efectivo, así como controlar la seguridad de las instalaciones físicas y la selección de un sistema de seguridad adecuado, inclu</w:t>
      </w:r>
      <w:r w:rsidR="005510D5">
        <w:t>idos los guardias de seguridad.</w:t>
      </w:r>
      <w:r>
        <w:t xml:space="preserve"> Sin embargo, es posible que no sea posible incluir al Oficial de Seguridad de las Naciones Unidas en los procedimientos de control, pues debido a la naturaleza de su asignación, se encontrará a menudo ausente de la oficina, ocupándose de problemas de seguridad en el país. </w:t>
      </w:r>
    </w:p>
    <w:p w14:paraId="626A1A6E" w14:textId="77777777" w:rsidR="00922EF0" w:rsidRPr="00156718" w:rsidRDefault="007A7196">
      <w:pPr>
        <w:spacing w:after="12" w:line="259" w:lineRule="auto"/>
        <w:ind w:left="0" w:right="0" w:firstLine="0"/>
        <w:jc w:val="left"/>
      </w:pPr>
      <w:r>
        <w:t xml:space="preserve">  </w:t>
      </w:r>
    </w:p>
    <w:p w14:paraId="626A1A6F" w14:textId="77777777" w:rsidR="00922EF0" w:rsidRPr="00156718" w:rsidRDefault="007A7196">
      <w:pPr>
        <w:numPr>
          <w:ilvl w:val="0"/>
          <w:numId w:val="1"/>
        </w:numPr>
        <w:ind w:right="35" w:hanging="360"/>
      </w:pPr>
      <w:r>
        <w:t xml:space="preserve">Estas «mejores prácticas», o una interpretación de ellas para adaptarse a la situación nacional, deben incluirse en el plan de gestión de seguridad para el país, junto con instrucciones sobre qué se debe hacer con cualquier saldo de efectivo disponible durante las seis fases de seguridad del país. </w:t>
      </w:r>
    </w:p>
    <w:p w14:paraId="626A1A70" w14:textId="77777777" w:rsidR="00922EF0" w:rsidRPr="00156718" w:rsidRDefault="007A7196">
      <w:pPr>
        <w:spacing w:after="12" w:line="259" w:lineRule="auto"/>
        <w:ind w:left="0" w:right="0" w:firstLine="0"/>
        <w:jc w:val="left"/>
      </w:pPr>
      <w:r>
        <w:t xml:space="preserve">  </w:t>
      </w:r>
    </w:p>
    <w:p w14:paraId="626A1A71" w14:textId="6EB51549" w:rsidR="00922EF0" w:rsidRPr="00156718" w:rsidRDefault="007A7196">
      <w:pPr>
        <w:numPr>
          <w:ilvl w:val="0"/>
          <w:numId w:val="1"/>
        </w:numPr>
        <w:ind w:right="35" w:hanging="360"/>
      </w:pPr>
      <w:r>
        <w:t>Estas «mejores prácticas» se han clasificado en transporte, instalaciones físicas y procedimientos de control. Lógicamente, cada país tendrá diferentes problemas de seguridad y las mejores prácticas se p</w:t>
      </w:r>
      <w:r w:rsidR="00CE4283">
        <w:t xml:space="preserve">ueden adaptar en consecuencia. </w:t>
      </w:r>
      <w:r>
        <w:t xml:space="preserve">Sin embargo, siempre que haya una desviación importante, asegúrese de comunicárselo al Tesorero del Programa de las Naciones Unidas para el Desarrollo (PNUD) y a la Oficina de Auditoría e Investigaciones (OAI). </w:t>
      </w:r>
    </w:p>
    <w:p w14:paraId="626A1A72" w14:textId="77777777" w:rsidR="00922EF0" w:rsidRPr="00156718" w:rsidRDefault="007A7196">
      <w:pPr>
        <w:spacing w:line="259" w:lineRule="auto"/>
        <w:ind w:left="0" w:right="0" w:firstLine="0"/>
        <w:jc w:val="left"/>
      </w:pPr>
      <w:r>
        <w:rPr>
          <w:sz w:val="21"/>
        </w:rPr>
        <w:t xml:space="preserve"> </w:t>
      </w:r>
    </w:p>
    <w:p w14:paraId="626A1A73" w14:textId="735E92D8" w:rsidR="00922EF0" w:rsidRPr="00A64645" w:rsidRDefault="005510D5">
      <w:pPr>
        <w:spacing w:line="365" w:lineRule="auto"/>
        <w:ind w:left="0" w:right="0" w:hanging="1"/>
        <w:jc w:val="left"/>
        <w:rPr>
          <w:sz w:val="20"/>
          <w:szCs w:val="20"/>
          <w:lang w:val="en-US"/>
        </w:rPr>
      </w:pPr>
      <w:r>
        <w:rPr>
          <w:noProof/>
          <w:lang w:val="en-US"/>
        </w:rPr>
        <w:drawing>
          <wp:inline distT="0" distB="0" distL="0" distR="0" wp14:anchorId="00ACEBC0" wp14:editId="20EE9897">
            <wp:extent cx="5973444" cy="3832519"/>
            <wp:effectExtent l="0" t="0" r="8890" b="0"/>
            <wp:docPr id="232990562"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
                    <pic:cNvPicPr/>
                  </pic:nvPicPr>
                  <pic:blipFill>
                    <a:blip r:embed="rId13">
                      <a:extLst>
                        <a:ext uri="{28A0092B-C50C-407E-A947-70E740481C1C}">
                          <a14:useLocalDpi xmlns:a14="http://schemas.microsoft.com/office/drawing/2010/main" val="0"/>
                        </a:ext>
                      </a:extLst>
                    </a:blip>
                    <a:stretch>
                      <a:fillRect/>
                    </a:stretch>
                  </pic:blipFill>
                  <pic:spPr>
                    <a:xfrm>
                      <a:off x="0" y="0"/>
                      <a:ext cx="5973444" cy="3832519"/>
                    </a:xfrm>
                    <a:prstGeom prst="rect">
                      <a:avLst/>
                    </a:prstGeom>
                  </pic:spPr>
                </pic:pic>
              </a:graphicData>
            </a:graphic>
          </wp:inline>
        </w:drawing>
      </w:r>
      <w:r w:rsidR="007A7196" w:rsidRPr="00A64645">
        <w:rPr>
          <w:sz w:val="20"/>
          <w:szCs w:val="20"/>
          <w:lang w:val="en-US"/>
        </w:rPr>
        <w:t xml:space="preserve">  </w:t>
      </w:r>
    </w:p>
    <w:p w14:paraId="3BA888A6" w14:textId="77777777" w:rsidR="00014CE9" w:rsidRPr="00A64645" w:rsidRDefault="00014CE9">
      <w:pPr>
        <w:spacing w:line="365" w:lineRule="auto"/>
        <w:ind w:left="0" w:right="0" w:hanging="1"/>
        <w:jc w:val="left"/>
        <w:rPr>
          <w:sz w:val="20"/>
          <w:szCs w:val="20"/>
          <w:lang w:val="en-US"/>
        </w:rPr>
      </w:pPr>
    </w:p>
    <w:p w14:paraId="3A7966E9" w14:textId="77777777" w:rsidR="00014CE9" w:rsidRDefault="00014CE9" w:rsidP="00014CE9">
      <w:pPr>
        <w:pStyle w:val="NormalWeb"/>
        <w:shd w:val="clear" w:color="auto" w:fill="FFFFFF"/>
        <w:spacing w:before="0" w:beforeAutospacing="0" w:after="0" w:afterAutospacing="0"/>
        <w:jc w:val="center"/>
        <w:rPr>
          <w:rFonts w:ascii="Calibri" w:hAnsi="Calibri"/>
          <w:color w:val="000000"/>
        </w:rPr>
      </w:pPr>
      <w:r>
        <w:rPr>
          <w:rFonts w:ascii="Calibri" w:hAnsi="Calibri"/>
          <w:i/>
          <w:iCs/>
          <w:color w:val="000000"/>
          <w:bdr w:val="none" w:sz="0" w:space="0" w:color="auto" w:frame="1"/>
        </w:rPr>
        <w:t>Disclaimer: This document was translated from English into Spanish. In the event of any discrepancy between this translation and the original English document, the original English document shall prevail.</w:t>
      </w:r>
    </w:p>
    <w:p w14:paraId="5E6DD57B" w14:textId="77777777" w:rsidR="00014CE9" w:rsidRDefault="00014CE9" w:rsidP="00014CE9">
      <w:pPr>
        <w:pStyle w:val="NormalWeb"/>
        <w:shd w:val="clear" w:color="auto" w:fill="FFFFFF"/>
        <w:spacing w:before="0" w:beforeAutospacing="0" w:after="0" w:afterAutospacing="0"/>
        <w:jc w:val="center"/>
        <w:rPr>
          <w:rFonts w:ascii="Calibri" w:hAnsi="Calibri"/>
          <w:color w:val="000000"/>
        </w:rPr>
      </w:pPr>
      <w:r>
        <w:rPr>
          <w:rFonts w:ascii="Calibri" w:hAnsi="Calibri"/>
          <w:i/>
          <w:iCs/>
          <w:color w:val="000000"/>
          <w:bdr w:val="none" w:sz="0" w:space="0" w:color="auto" w:frame="1"/>
        </w:rPr>
        <w:lastRenderedPageBreak/>
        <w:t> </w:t>
      </w:r>
    </w:p>
    <w:p w14:paraId="36A3AB8C" w14:textId="77777777" w:rsidR="00014CE9" w:rsidRPr="00014CE9" w:rsidRDefault="00014CE9" w:rsidP="00014CE9">
      <w:pPr>
        <w:pStyle w:val="NormalWeb"/>
        <w:shd w:val="clear" w:color="auto" w:fill="FFFFFF"/>
        <w:spacing w:before="0" w:beforeAutospacing="0" w:after="0" w:afterAutospacing="0"/>
        <w:jc w:val="center"/>
        <w:rPr>
          <w:rFonts w:ascii="Calibri" w:hAnsi="Calibri"/>
          <w:color w:val="000000"/>
          <w:lang w:val="es-ES_tradnl"/>
        </w:rPr>
      </w:pPr>
      <w:r>
        <w:rPr>
          <w:rFonts w:ascii="Calibri" w:hAnsi="Calibri"/>
          <w:i/>
          <w:iCs/>
          <w:color w:val="000000"/>
          <w:bdr w:val="none" w:sz="0" w:space="0" w:color="auto" w:frame="1"/>
          <w:shd w:val="clear" w:color="auto" w:fill="FFFFFF"/>
          <w:lang w:val="es-ES_tradnl"/>
        </w:rPr>
        <w:t>Descargo de responsabilidad: esta es una traducción de un documento original en inglés. </w:t>
      </w:r>
      <w:r>
        <w:rPr>
          <w:rFonts w:ascii="Calibri" w:hAnsi="Calibri"/>
          <w:i/>
          <w:iCs/>
          <w:color w:val="000000"/>
          <w:bdr w:val="none" w:sz="0" w:space="0" w:color="auto" w:frame="1"/>
          <w:shd w:val="clear" w:color="auto" w:fill="FFFFFF"/>
          <w:lang w:val="es-UY"/>
        </w:rPr>
        <w:t>En caso de discrepancias entre esta traducción y el documento original en inglés, prevalecerá el documento original en inglés.</w:t>
      </w:r>
    </w:p>
    <w:p w14:paraId="4E17CBDD" w14:textId="77777777" w:rsidR="00014CE9" w:rsidRPr="00014CE9" w:rsidRDefault="00014CE9">
      <w:pPr>
        <w:spacing w:line="365" w:lineRule="auto"/>
        <w:ind w:left="0" w:right="0" w:hanging="1"/>
        <w:jc w:val="left"/>
        <w:rPr>
          <w:lang w:val="es-ES_tradnl"/>
        </w:rPr>
      </w:pPr>
    </w:p>
    <w:sectPr w:rsidR="00014CE9" w:rsidRPr="00014CE9">
      <w:headerReference w:type="even" r:id="rId14"/>
      <w:headerReference w:type="default" r:id="rId15"/>
      <w:footerReference w:type="even" r:id="rId16"/>
      <w:footerReference w:type="default" r:id="rId17"/>
      <w:headerReference w:type="first" r:id="rId18"/>
      <w:footerReference w:type="first" r:id="rId19"/>
      <w:pgSz w:w="11906" w:h="16838"/>
      <w:pgMar w:top="1440" w:right="797" w:bottom="1440" w:left="1702"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F7346EA" w14:textId="77777777" w:rsidR="00144523" w:rsidRDefault="00144523" w:rsidP="00A46B0B">
      <w:pPr>
        <w:spacing w:line="240" w:lineRule="auto"/>
      </w:pPr>
      <w:r>
        <w:separator/>
      </w:r>
    </w:p>
  </w:endnote>
  <w:endnote w:type="continuationSeparator" w:id="0">
    <w:p w14:paraId="050D2343" w14:textId="77777777" w:rsidR="00144523" w:rsidRDefault="00144523" w:rsidP="00A46B0B">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75D045" w14:textId="77777777" w:rsidR="00167700" w:rsidRDefault="0016770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F14E5C" w14:textId="5833093C" w:rsidR="00A46B0B" w:rsidRDefault="00156718" w:rsidP="00542406">
    <w:pPr>
      <w:pStyle w:val="Footer"/>
      <w:ind w:left="0" w:firstLine="0"/>
    </w:pPr>
    <w:r>
      <w:t xml:space="preserve">Página </w:t>
    </w:r>
    <w:r>
      <w:rPr>
        <w:b/>
      </w:rPr>
      <w:fldChar w:fldCharType="begin"/>
    </w:r>
    <w:r>
      <w:rPr>
        <w:b/>
      </w:rPr>
      <w:instrText xml:space="preserve"> PAGE  \* Arabic  \* MERGEFORMAT </w:instrText>
    </w:r>
    <w:r>
      <w:rPr>
        <w:b/>
      </w:rPr>
      <w:fldChar w:fldCharType="separate"/>
    </w:r>
    <w:r w:rsidR="00025AA6">
      <w:rPr>
        <w:b/>
        <w:noProof/>
      </w:rPr>
      <w:t>2</w:t>
    </w:r>
    <w:r>
      <w:rPr>
        <w:b/>
      </w:rPr>
      <w:fldChar w:fldCharType="end"/>
    </w:r>
    <w:r>
      <w:t xml:space="preserve"> de </w:t>
    </w:r>
    <w:r>
      <w:rPr>
        <w:b/>
      </w:rPr>
      <w:fldChar w:fldCharType="begin"/>
    </w:r>
    <w:r>
      <w:rPr>
        <w:b/>
      </w:rPr>
      <w:instrText xml:space="preserve"> NUMPAGES  \* Arabic  \* MERGEFORMAT </w:instrText>
    </w:r>
    <w:r>
      <w:rPr>
        <w:b/>
      </w:rPr>
      <w:fldChar w:fldCharType="separate"/>
    </w:r>
    <w:r w:rsidR="00025AA6">
      <w:rPr>
        <w:b/>
        <w:noProof/>
      </w:rPr>
      <w:t>2</w:t>
    </w:r>
    <w:r>
      <w:rPr>
        <w:b/>
      </w:rPr>
      <w:fldChar w:fldCharType="end"/>
    </w:r>
    <w:r>
      <w:ptab w:relativeTo="margin" w:alignment="center" w:leader="none"/>
    </w:r>
    <w:r>
      <w:t xml:space="preserve">Fecha de entrada en vigor: </w:t>
    </w:r>
    <w:r w:rsidR="00167700" w:rsidRPr="00167700">
      <w:t>01/01/2012</w:t>
    </w:r>
    <w:r w:rsidR="00167700" w:rsidRPr="00167700">
      <w:t xml:space="preserve"> </w:t>
    </w:r>
    <w:r>
      <w:ptab w:relativeTo="margin" w:alignment="right" w:leader="none"/>
    </w:r>
    <w:r>
      <w:t xml:space="preserve">Versión #: </w:t>
    </w:r>
    <w:sdt>
      <w:sdtPr>
        <w:alias w:val="POPPRefItemVersion"/>
        <w:tag w:val="UNDP_POPP_REFITEM_VERSION"/>
        <w:id w:val="1444035224"/>
        <w:placeholder>
          <w:docPart w:val="AD2D620CAD684BFC81C53892430B7043"/>
        </w:placeholder>
        <w:dataBinding w:prefixMappings="xmlns:ns0='http://schemas.microsoft.com/office/2006/metadata/properties' xmlns:ns1='http://www.w3.org/2001/XMLSchema-instance' xmlns:ns2='http://schemas.microsoft.com/office/infopath/2007/PartnerControls' xmlns:ns3='8264c5cc-ec60-4b56-8111-ce635d3d139a' xmlns:ns4='e560140e-7b2f-4392-90df-e7567e3021a3' " w:xpath="/ns0:properties[1]/documentManagement[1]/ns3:UNDP_POPP_REFITEM_VERSION[1]" w:storeItemID="{F81DC23D-CF4A-4091-B087-C12EB1BE866D}"/>
        <w:text/>
      </w:sdtPr>
      <w:sdtContent>
        <w:r w:rsidR="00167700">
          <w:t>1</w:t>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9280CFB" w14:textId="77777777" w:rsidR="00167700" w:rsidRDefault="0016770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2A0E351" w14:textId="77777777" w:rsidR="00144523" w:rsidRDefault="00144523" w:rsidP="00A46B0B">
      <w:pPr>
        <w:spacing w:line="240" w:lineRule="auto"/>
      </w:pPr>
      <w:r>
        <w:separator/>
      </w:r>
    </w:p>
  </w:footnote>
  <w:footnote w:type="continuationSeparator" w:id="0">
    <w:p w14:paraId="7988F593" w14:textId="77777777" w:rsidR="00144523" w:rsidRDefault="00144523" w:rsidP="00A46B0B">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DB96679" w14:textId="77777777" w:rsidR="00167700" w:rsidRDefault="0016770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F37EB58" w14:textId="1BB3CF39" w:rsidR="00A46B0B" w:rsidRDefault="6D8E4D38" w:rsidP="00542406">
    <w:pPr>
      <w:pStyle w:val="Header"/>
      <w:jc w:val="right"/>
    </w:pPr>
    <w:r>
      <w:rPr>
        <w:noProof/>
        <w:lang w:val="en-US"/>
      </w:rPr>
      <w:drawing>
        <wp:inline distT="0" distB="0" distL="0" distR="0" wp14:anchorId="42848A43" wp14:editId="675BB17B">
          <wp:extent cx="304800" cy="586740"/>
          <wp:effectExtent l="0" t="0" r="0" b="3810"/>
          <wp:docPr id="1032749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rotWithShape="1">
                  <a:blip r:embed="rId1">
                    <a:extLst>
                      <a:ext uri="{28A0092B-C50C-407E-A947-70E740481C1C}">
                        <a14:useLocalDpi xmlns:a14="http://schemas.microsoft.com/office/drawing/2010/main" val="0"/>
                      </a:ext>
                    </a:extLst>
                  </a:blip>
                  <a:srcRect r="-18" b="16531"/>
                  <a:stretch/>
                </pic:blipFill>
                <pic:spPr bwMode="auto">
                  <a:xfrm>
                    <a:off x="0" y="0"/>
                    <a:ext cx="304855" cy="586846"/>
                  </a:xfrm>
                  <a:prstGeom prst="rect">
                    <a:avLst/>
                  </a:prstGeom>
                  <a:ln>
                    <a:noFill/>
                  </a:ln>
                  <a:extLst>
                    <a:ext uri="{53640926-AAD7-44D8-BBD7-CCE9431645EC}">
                      <a14:shadowObscured xmlns:a14="http://schemas.microsoft.com/office/drawing/2010/main"/>
                    </a:ext>
                  </a:extLst>
                </pic:spPr>
              </pic:pic>
            </a:graphicData>
          </a:graphic>
        </wp:inline>
      </w:drawing>
    </w:r>
  </w:p>
  <w:p w14:paraId="2CEDD34E" w14:textId="77777777" w:rsidR="00A46B0B" w:rsidRDefault="00A46B0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4EB532" w14:textId="77777777" w:rsidR="00167700" w:rsidRDefault="0016770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1B8449AA"/>
    <w:multiLevelType w:val="hybridMultilevel"/>
    <w:tmpl w:val="7F926460"/>
    <w:lvl w:ilvl="0" w:tplc="46103A1A">
      <w:start w:val="1"/>
      <w:numFmt w:val="decimal"/>
      <w:lvlText w:val="%1."/>
      <w:lvlJc w:val="left"/>
      <w:pPr>
        <w:ind w:left="705"/>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4AA4D382">
      <w:start w:val="1"/>
      <w:numFmt w:val="lowerLetter"/>
      <w:lvlText w:val="%2"/>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B7167860">
      <w:start w:val="1"/>
      <w:numFmt w:val="lowerRoman"/>
      <w:lvlText w:val="%3"/>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86B0B578">
      <w:start w:val="1"/>
      <w:numFmt w:val="decimal"/>
      <w:lvlText w:val="%4"/>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2F6C8D1A">
      <w:start w:val="1"/>
      <w:numFmt w:val="lowerLetter"/>
      <w:lvlText w:val="%5"/>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BCCEB32A">
      <w:start w:val="1"/>
      <w:numFmt w:val="lowerRoman"/>
      <w:lvlText w:val="%6"/>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F9F0FEE2">
      <w:start w:val="1"/>
      <w:numFmt w:val="decimal"/>
      <w:lvlText w:val="%7"/>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EACC5932">
      <w:start w:val="1"/>
      <w:numFmt w:val="lowerLetter"/>
      <w:lvlText w:val="%8"/>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636EC92A">
      <w:start w:val="1"/>
      <w:numFmt w:val="lowerRoman"/>
      <w:lvlText w:val="%9"/>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num w:numId="1" w16cid:durableId="125463090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22EF0"/>
    <w:rsid w:val="00014CE9"/>
    <w:rsid w:val="00025AA6"/>
    <w:rsid w:val="00047511"/>
    <w:rsid w:val="00105822"/>
    <w:rsid w:val="00144523"/>
    <w:rsid w:val="00156718"/>
    <w:rsid w:val="00167700"/>
    <w:rsid w:val="00262177"/>
    <w:rsid w:val="00351106"/>
    <w:rsid w:val="003B5159"/>
    <w:rsid w:val="00406C5E"/>
    <w:rsid w:val="00542406"/>
    <w:rsid w:val="005510D5"/>
    <w:rsid w:val="00640100"/>
    <w:rsid w:val="007A7196"/>
    <w:rsid w:val="00922EF0"/>
    <w:rsid w:val="00A041E9"/>
    <w:rsid w:val="00A46B0B"/>
    <w:rsid w:val="00A64645"/>
    <w:rsid w:val="00AA0164"/>
    <w:rsid w:val="00AB0DC0"/>
    <w:rsid w:val="00B658A0"/>
    <w:rsid w:val="00CE4283"/>
    <w:rsid w:val="00D66046"/>
    <w:rsid w:val="00D7049F"/>
    <w:rsid w:val="00E059A9"/>
    <w:rsid w:val="00E176EA"/>
    <w:rsid w:val="00E17DA8"/>
    <w:rsid w:val="00E2182F"/>
    <w:rsid w:val="00E467C6"/>
    <w:rsid w:val="00E671EE"/>
    <w:rsid w:val="00FC3A79"/>
    <w:rsid w:val="0B57E337"/>
    <w:rsid w:val="6D8E4D3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26A1A6C"/>
  <w15:docId w15:val="{92CFC74E-0D75-4684-A68E-9B3D87D10D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s-E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0" w:line="239" w:lineRule="auto"/>
      <w:ind w:left="730" w:right="47" w:hanging="370"/>
      <w:jc w:val="both"/>
    </w:pPr>
    <w:rPr>
      <w:rFonts w:ascii="Calibri" w:eastAsia="Calibri" w:hAnsi="Calibri" w:cs="Calibri"/>
      <w:color w:val="00000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A46B0B"/>
    <w:pPr>
      <w:tabs>
        <w:tab w:val="center" w:pos="4680"/>
        <w:tab w:val="right" w:pos="9360"/>
      </w:tabs>
      <w:spacing w:line="240" w:lineRule="auto"/>
    </w:pPr>
  </w:style>
  <w:style w:type="character" w:customStyle="1" w:styleId="HeaderChar">
    <w:name w:val="Header Char"/>
    <w:basedOn w:val="DefaultParagraphFont"/>
    <w:link w:val="Header"/>
    <w:uiPriority w:val="99"/>
    <w:rsid w:val="00A46B0B"/>
    <w:rPr>
      <w:rFonts w:ascii="Calibri" w:eastAsia="Calibri" w:hAnsi="Calibri" w:cs="Calibri"/>
      <w:color w:val="000000"/>
    </w:rPr>
  </w:style>
  <w:style w:type="paragraph" w:styleId="Footer">
    <w:name w:val="footer"/>
    <w:basedOn w:val="Normal"/>
    <w:link w:val="FooterChar"/>
    <w:uiPriority w:val="99"/>
    <w:unhideWhenUsed/>
    <w:rsid w:val="00A46B0B"/>
    <w:pPr>
      <w:tabs>
        <w:tab w:val="center" w:pos="4680"/>
        <w:tab w:val="right" w:pos="9360"/>
      </w:tabs>
      <w:spacing w:line="240" w:lineRule="auto"/>
    </w:pPr>
  </w:style>
  <w:style w:type="character" w:customStyle="1" w:styleId="FooterChar">
    <w:name w:val="Footer Char"/>
    <w:basedOn w:val="DefaultParagraphFont"/>
    <w:link w:val="Footer"/>
    <w:uiPriority w:val="99"/>
    <w:rsid w:val="00A46B0B"/>
    <w:rPr>
      <w:rFonts w:ascii="Calibri" w:eastAsia="Calibri" w:hAnsi="Calibri" w:cs="Calibri"/>
      <w:color w:val="000000"/>
    </w:rPr>
  </w:style>
  <w:style w:type="character" w:styleId="PlaceholderText">
    <w:name w:val="Placeholder Text"/>
    <w:basedOn w:val="DefaultParagraphFont"/>
    <w:uiPriority w:val="99"/>
    <w:semiHidden/>
    <w:rsid w:val="00A46B0B"/>
    <w:rPr>
      <w:color w:val="808080"/>
    </w:rPr>
  </w:style>
  <w:style w:type="paragraph" w:styleId="BalloonText">
    <w:name w:val="Balloon Text"/>
    <w:basedOn w:val="Normal"/>
    <w:link w:val="BalloonTextChar"/>
    <w:uiPriority w:val="99"/>
    <w:semiHidden/>
    <w:unhideWhenUsed/>
    <w:rsid w:val="00156718"/>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156718"/>
    <w:rPr>
      <w:rFonts w:ascii="Tahoma" w:eastAsia="Calibri" w:hAnsi="Tahoma" w:cs="Tahoma"/>
      <w:color w:val="000000"/>
      <w:sz w:val="16"/>
      <w:szCs w:val="16"/>
    </w:rPr>
  </w:style>
  <w:style w:type="paragraph" w:styleId="CommentText">
    <w:name w:val="annotation text"/>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
    <w:uiPriority w:val="99"/>
    <w:semiHidden/>
    <w:rPr>
      <w:rFonts w:ascii="Calibri" w:eastAsia="Calibri" w:hAnsi="Calibri" w:cs="Calibri"/>
      <w:color w:val="000000"/>
      <w:sz w:val="20"/>
      <w:szCs w:val="20"/>
    </w:rPr>
  </w:style>
  <w:style w:type="character" w:styleId="CommentReference">
    <w:name w:val="annotation reference"/>
    <w:basedOn w:val="DefaultParagraphFont"/>
    <w:uiPriority w:val="99"/>
    <w:semiHidden/>
    <w:unhideWhenUsed/>
    <w:rPr>
      <w:sz w:val="16"/>
      <w:szCs w:val="16"/>
    </w:rPr>
  </w:style>
  <w:style w:type="paragraph" w:styleId="NormalWeb">
    <w:name w:val="Normal (Web)"/>
    <w:basedOn w:val="Normal"/>
    <w:uiPriority w:val="99"/>
    <w:semiHidden/>
    <w:unhideWhenUsed/>
    <w:rsid w:val="00014CE9"/>
    <w:pPr>
      <w:spacing w:before="100" w:beforeAutospacing="1" w:after="100" w:afterAutospacing="1" w:line="240" w:lineRule="auto"/>
      <w:ind w:left="0" w:right="0" w:firstLine="0"/>
      <w:jc w:val="left"/>
    </w:pPr>
    <w:rPr>
      <w:rFonts w:ascii="Times New Roman" w:eastAsia="Times New Roman" w:hAnsi="Times New Roman" w:cs="Times New Roman"/>
      <w:color w:val="auto"/>
      <w:sz w:val="24"/>
      <w:szCs w:val="24"/>
      <w:lang w:val="en-US"/>
    </w:rPr>
  </w:style>
  <w:style w:type="paragraph" w:styleId="CommentSubject">
    <w:name w:val="annotation subject"/>
    <w:basedOn w:val="CommentText"/>
    <w:next w:val="CommentText"/>
    <w:link w:val="CommentSubjectChar"/>
    <w:uiPriority w:val="99"/>
    <w:semiHidden/>
    <w:unhideWhenUsed/>
    <w:rsid w:val="00D7049F"/>
    <w:rPr>
      <w:b/>
      <w:bCs/>
    </w:rPr>
  </w:style>
  <w:style w:type="character" w:customStyle="1" w:styleId="CommentSubjectChar">
    <w:name w:val="Comment Subject Char"/>
    <w:basedOn w:val="CommentTextChar"/>
    <w:link w:val="CommentSubject"/>
    <w:uiPriority w:val="99"/>
    <w:semiHidden/>
    <w:rsid w:val="00D7049F"/>
    <w:rPr>
      <w:rFonts w:ascii="Calibri" w:eastAsia="Calibri" w:hAnsi="Calibri" w:cs="Calibri"/>
      <w:b/>
      <w:bCs/>
      <w:color w:val="000000"/>
      <w:sz w:val="20"/>
      <w:szCs w:val="20"/>
    </w:rPr>
  </w:style>
  <w:style w:type="paragraph" w:styleId="Revision">
    <w:name w:val="Revision"/>
    <w:hidden/>
    <w:uiPriority w:val="99"/>
    <w:semiHidden/>
    <w:rsid w:val="00D7049F"/>
    <w:pPr>
      <w:spacing w:after="0" w:line="240" w:lineRule="auto"/>
    </w:pPr>
    <w:rPr>
      <w:rFonts w:ascii="Calibri" w:eastAsia="Calibri" w:hAnsi="Calibri" w:cs="Calibri"/>
      <w:color w:val="0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72177495">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AD2D620CAD684BFC81C53892430B7043"/>
        <w:category>
          <w:name w:val="General"/>
          <w:gallery w:val="placeholder"/>
        </w:category>
        <w:types>
          <w:type w:val="bbPlcHdr"/>
        </w:types>
        <w:behaviors>
          <w:behavior w:val="content"/>
        </w:behaviors>
        <w:guid w:val="{17B398E5-6F07-4584-B9A8-F6441B0721AA}"/>
      </w:docPartPr>
      <w:docPartBody>
        <w:p w:rsidR="004F338A" w:rsidRDefault="00A041E9">
          <w:r w:rsidRPr="00EC38FF">
            <w:rPr>
              <w:rStyle w:val="PlaceholderText"/>
            </w:rPr>
            <w:t>[POPPRefItemVersion]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49E4"/>
    <w:rsid w:val="000E1193"/>
    <w:rsid w:val="004C6327"/>
    <w:rsid w:val="004F338A"/>
    <w:rsid w:val="0055435B"/>
    <w:rsid w:val="007649E4"/>
    <w:rsid w:val="00851E5D"/>
    <w:rsid w:val="00A041E9"/>
    <w:rsid w:val="00D435A1"/>
    <w:rsid w:val="00D84DE1"/>
    <w:rsid w:val="00E06024"/>
    <w:rsid w:val="00E17DA8"/>
    <w:rsid w:val="00E30294"/>
    <w:rsid w:val="00F6675E"/>
    <w:rsid w:val="00F81B3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1EB54688"/>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041E9"/>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UNDP_POPP_DOCUMENTLIB_CONTENTTYPE" ma:contentTypeID="0x01010061FF32BFFC2B4E50A3A86F4682D7D367007687F3382310C0489D2A99E053BA6D39" ma:contentTypeVersion="39" ma:contentTypeDescription="Create a new document." ma:contentTypeScope="" ma:versionID="6be656cb1c163ecae2ba3479e659beb4">
  <xsd:schema xmlns:xsd="http://www.w3.org/2001/XMLSchema" xmlns:xs="http://www.w3.org/2001/XMLSchema" xmlns:p="http://schemas.microsoft.com/office/2006/metadata/properties" xmlns:ns1="http://schemas.microsoft.com/sharepoint/v3" xmlns:ns2="8264c5cc-ec60-4b56-8111-ce635d3d139a" xmlns:ns3="e560140e-7b2f-4392-90df-e7567e3021a3" targetNamespace="http://schemas.microsoft.com/office/2006/metadata/properties" ma:root="true" ma:fieldsID="4ff6b9a3198065004b36a8a1743102d6" ns1:_="" ns2:_="" ns3:_="">
    <xsd:import namespace="http://schemas.microsoft.com/sharepoint/v3"/>
    <xsd:import namespace="8264c5cc-ec60-4b56-8111-ce635d3d139a"/>
    <xsd:import namespace="e560140e-7b2f-4392-90df-e7567e3021a3"/>
    <xsd:element name="properties">
      <xsd:complexType>
        <xsd:sequence>
          <xsd:element name="documentManagement">
            <xsd:complexType>
              <xsd:all>
                <xsd:element ref="ns2:UNDP_POPP_TITLE_EN" minOccurs="0"/>
                <xsd:element ref="ns2:UNDP_POPP_FOCALPOINT" minOccurs="0"/>
                <xsd:element ref="ns2:UNDP_POPP_DOCUMENT_TYPE"/>
                <xsd:element ref="ns2:UNDP_POPP_DOCUMENT_LANGUAGE"/>
                <xsd:element ref="ns2:UNDP_POPP_EFFECTIVEDATE" minOccurs="0"/>
                <xsd:element ref="ns2:UNDP_POPP_PLANNED_REVIEWDATE" minOccurs="0"/>
                <xsd:element ref="ns2:UNDP_POPP_VERSION_COMMENTS" minOccurs="0"/>
                <xsd:element ref="ns2:UNDP_POPP_FILEVERSION" minOccurs="0"/>
                <xsd:element ref="ns2:UNDP_POPP_ISACTIVE" minOccurs="0"/>
                <xsd:element ref="ns2:UNDP_POPP_NOTE" minOccurs="0"/>
                <xsd:element ref="ns2:UNDP_POPP_DOCUMENT_TEMPLATE" minOccurs="0"/>
                <xsd:element ref="ns2:TaxCatchAll" minOccurs="0"/>
                <xsd:element ref="ns2:TaxCatchAllLabel" minOccurs="0"/>
                <xsd:element ref="ns2:UNDP_POPP_BUSINESSPROCESS_HIDDEN" minOccurs="0"/>
                <xsd:element ref="ns2:UNDP_POPP_BUSINESSUNITID_HIDDEN" minOccurs="0"/>
                <xsd:element ref="ns2:l0e6ef0c43e74560bd7f3acd1f5e8571" minOccurs="0"/>
                <xsd:element ref="ns3:Location" minOccurs="0"/>
                <xsd:element ref="ns2:_dlc_DocId" minOccurs="0"/>
                <xsd:element ref="ns2:_dlc_DocIdUrl" minOccurs="0"/>
                <xsd:element ref="ns2:_dlc_DocIdPersistId" minOccurs="0"/>
                <xsd:element ref="ns1:_dlc_Exempt" minOccurs="0"/>
                <xsd:element ref="ns3:DLCPolicyLabelValue" minOccurs="0"/>
                <xsd:element ref="ns3:DLCPolicyLabelClientValue" minOccurs="0"/>
                <xsd:element ref="ns3:DLCPolicyLabelLock" minOccurs="0"/>
                <xsd:element ref="ns2:UNDP_POPP_REFITEM_VERSION" minOccurs="0"/>
                <xsd:element ref="ns2:UNDP_POPP_LASTMODIFIED" minOccurs="0"/>
                <xsd:element ref="ns2:UNDP_POPP_REJECT_COMMENTS" minOccurs="0"/>
                <xsd:element ref="ns3:POPPIs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4c5cc-ec60-4b56-8111-ce635d3d139a" elementFormDefault="qualified">
    <xsd:import namespace="http://schemas.microsoft.com/office/2006/documentManagement/types"/>
    <xsd:import namespace="http://schemas.microsoft.com/office/infopath/2007/PartnerControls"/>
    <xsd:element name="UNDP_POPP_TITLE_EN" ma:index="1" nillable="true" ma:displayName="Title_EN" ma:indexed="true" ma:internalName="UNDP_POPP_TITLE_EN">
      <xsd:simpleType>
        <xsd:restriction base="dms:Text">
          <xsd:maxLength value="255"/>
        </xsd:restriction>
      </xsd:simpleType>
    </xsd:element>
    <xsd:element name="UNDP_POPP_FOCALPOINT" ma:index="3" nillable="true" ma:displayName="Focal Point" ma:SharePointGroup="0" ma:internalName="UNDP_POPP_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_POPP_DOCUMENT_TYPE" ma:index="5" ma:displayName="Document TYPE" ma:default="Template" ma:format="Dropdown" ma:indexed="true" ma:internalName="UNDP_POPP_DOCUMENT_TYPE" ma:readOnly="false">
      <xsd:simpleType>
        <xsd:restriction base="dms:Choice">
          <xsd:enumeration value="Regulation"/>
          <xsd:enumeration value="Policy"/>
          <xsd:enumeration value="Template"/>
        </xsd:restriction>
      </xsd:simpleType>
    </xsd:element>
    <xsd:element name="UNDP_POPP_DOCUMENT_LANGUAGE" ma:index="6" ma:displayName="Document Language" ma:default="English" ma:format="Dropdown" ma:indexed="true" ma:internalName="UNDP_POPP_DOCUMENT_LANGUAGE" ma:readOnly="false">
      <xsd:simpleType>
        <xsd:restriction base="dms:Choice">
          <xsd:enumeration value="English"/>
          <xsd:enumeration value="Spanish"/>
          <xsd:enumeration value="French"/>
          <xsd:enumeration value="Arabic"/>
          <xsd:enumeration value="Portuguese"/>
        </xsd:restriction>
      </xsd:simpleType>
    </xsd:element>
    <xsd:element name="UNDP_POPP_EFFECTIVEDATE" ma:index="7" nillable="true" ma:displayName="Effective Date" ma:format="DateOnly" ma:internalName="UNDP_POPP_EFFECTIVEDATE">
      <xsd:simpleType>
        <xsd:restriction base="dms:DateTime"/>
      </xsd:simpleType>
    </xsd:element>
    <xsd:element name="UNDP_POPP_PLANNED_REVIEWDATE" ma:index="8" nillable="true" ma:displayName="Planned Review Date" ma:format="DateOnly" ma:internalName="UNDP_POPP_PLANNED_REVIEWDATE">
      <xsd:simpleType>
        <xsd:restriction base="dms:DateTime"/>
      </xsd:simpleType>
    </xsd:element>
    <xsd:element name="UNDP_POPP_VERSION_COMMENTS" ma:index="9" nillable="true" ma:displayName="Version Comments" ma:internalName="UNDP_POPP_VERSION_COMMENTS">
      <xsd:simpleType>
        <xsd:restriction base="dms:Note">
          <xsd:maxLength value="255"/>
        </xsd:restriction>
      </xsd:simpleType>
    </xsd:element>
    <xsd:element name="UNDP_POPP_FILEVERSION" ma:index="10" nillable="true" ma:displayName="FileVersionID" ma:decimals="0" ma:internalName="UNDP_POPP_FILEVERSION">
      <xsd:simpleType>
        <xsd:restriction base="dms:Number"/>
      </xsd:simpleType>
    </xsd:element>
    <xsd:element name="UNDP_POPP_ISACTIVE" ma:index="11" nillable="true" ma:displayName="POPPIsActive" ma:default="1" ma:internalName="UNDP_POPP_ISACTIVE">
      <xsd:simpleType>
        <xsd:restriction base="dms:Boolean"/>
      </xsd:simpleType>
    </xsd:element>
    <xsd:element name="UNDP_POPP_NOTE" ma:index="12" nillable="true" ma:displayName="Notes" ma:internalName="UNDP_POPP_NOTE">
      <xsd:simpleType>
        <xsd:restriction base="dms:Note">
          <xsd:maxLength value="255"/>
        </xsd:restriction>
      </xsd:simpleType>
    </xsd:element>
    <xsd:element name="UNDP_POPP_DOCUMENT_TEMPLATE" ma:index="13" nillable="true" ma:displayName="Document Template" ma:internalName="UNDP_POPP_DOCUMENT_TEMPLATE">
      <xsd:simpleType>
        <xsd:restriction base="dms:Text"/>
      </xsd:simpleType>
    </xsd:element>
    <xsd:element name="TaxCatchAll" ma:index="17" nillable="true" ma:displayName="Taxonomy Catch All Column" ma:hidden="true" ma:list="{ee792a02-1c68-437d-afee-526d4eee3bde}" ma:internalName="TaxCatchAll" ma:showField="CatchAllData"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Taxonomy Catch All Column1" ma:hidden="true" ma:list="{ee792a02-1c68-437d-afee-526d4eee3bde}" ma:internalName="TaxCatchAllLabel" ma:readOnly="true" ma:showField="CatchAllDataLabel"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UNDP_POPP_BUSINESSPROCESS_HIDDEN" ma:index="19" nillable="true" ma:taxonomy="true" ma:internalName="UNDP_POPP_BUSINESSPROCESS_HIDDEN" ma:taxonomyFieldName="POPPBusinessProcess" ma:displayName="POPPBusinessProcess" ma:default="" ma:fieldId="{74bd8a2a-abe6-4809-9e69-96ac6e480a30}" ma:sspId="28e6c43a-9e99-4bdd-9574-a0fa4ea3b61e" ma:termSetId="602d329c-34f7-45d6-b12a-9bc8242c07ba" ma:anchorId="00000000-0000-0000-0000-000000000000" ma:open="false" ma:isKeyword="false">
      <xsd:complexType>
        <xsd:sequence>
          <xsd:element ref="pc:Terms" minOccurs="0" maxOccurs="1"/>
        </xsd:sequence>
      </xsd:complexType>
    </xsd:element>
    <xsd:element name="UNDP_POPP_BUSINESSUNITID_HIDDEN" ma:index="22" nillable="true" ma:displayName="BusinessUnitData" ma:hidden="true" ma:internalName="UNDP_POPP_BUSINESSUNITID_HIDDEN">
      <xsd:simpleType>
        <xsd:restriction base="dms:Note"/>
      </xsd:simpleType>
    </xsd:element>
    <xsd:element name="l0e6ef0c43e74560bd7f3acd1f5e8571" ma:index="23" nillable="true" ma:taxonomy="true" ma:internalName="l0e6ef0c43e74560bd7f3acd1f5e8571" ma:taxonomyFieldName="UNDP_POPP_BUSINESSUNIT" ma:displayName="BusinessUnit" ma:indexed="true" ma:default="" ma:fieldId="{50e6ef0c-43e7-4560-bd7f-3acd1f5e8571}" ma:sspId="28e6c43a-9e99-4bdd-9574-a0fa4ea3b61e" ma:termSetId="409cdc02-fd20-40c2-9bb7-655db5573ef9" ma:anchorId="00000000-0000-0000-0000-000000000000" ma:open="false" ma:isKeyword="false">
      <xsd:complexType>
        <xsd:sequence>
          <xsd:element ref="pc:Terms" minOccurs="0" maxOccurs="1"/>
        </xsd:sequence>
      </xsd:complexType>
    </xsd:element>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element name="UNDP_POPP_REFITEM_VERSION" ma:index="34" nillable="true" ma:displayName="POPPRefItemVersion" ma:decimals="0" ma:default="1" ma:internalName="UNDP_POPP_REFITEM_VERSION" ma:percentage="FALSE">
      <xsd:simpleType>
        <xsd:restriction base="dms:Number"/>
      </xsd:simpleType>
    </xsd:element>
    <xsd:element name="UNDP_POPP_LASTMODIFIED" ma:index="35" nillable="true" ma:displayName="POPPLastModified" ma:format="DateOnly" ma:internalName="UNDP_POPP_LASTMODIFIED">
      <xsd:simpleType>
        <xsd:restriction base="dms:DateTime"/>
      </xsd:simpleType>
    </xsd:element>
    <xsd:element name="UNDP_POPP_REJECT_COMMENTS" ma:index="37" nillable="true" ma:displayName="POPPRejectComments" ma:internalName="UNDP_POPP_REJECT_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0140e-7b2f-4392-90df-e7567e3021a3" elementFormDefault="qualified">
    <xsd:import namespace="http://schemas.microsoft.com/office/2006/documentManagement/types"/>
    <xsd:import namespace="http://schemas.microsoft.com/office/infopath/2007/PartnerControls"/>
    <xsd:element name="Location" ma:index="26" nillable="true" ma:displayName="Location" ma:internalName="Location">
      <xsd:simpleType>
        <xsd:restriction base="dms:Text">
          <xsd:maxLength value="255"/>
        </xsd:restriction>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POPPIsArchived" ma:index="38" nillable="true" ma:displayName="POPPIsArchived" ma:default="0" ma:internalName="POPPIsArchi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UNDP_POPP_DOCUMENTLIB_CONTENTTYPE</p:Name>
  <p:Description/>
  <p:Statement/>
  <p:PolicyItems>
    <p:PolicyItem featureId="Microsoft.Office.RecordsManagement.PolicyFeatures.PolicyLabel" staticId="0x01010061FF32BFFC2B4E50A3A86F4682D7D367007687F3382310C0489D2A99E053BA6D39|-591493697" UniqueId="d084c973-6e46-4ddd-b9a1-4c01a62f12ea">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height>0.5</height>
            <font>Calibri</font>
          </properties>
          <segment type="literal">Effective Date: </segment>
          <segment type="metadata">UNDP_POPP_EFFECTIVEDATE</segment>
          <segment type="literal">                                                Version #: </segment>
          <segment type="metadata">UNDP_POPP_REFITEM_VERSION</segment>
        </label>
      </p:CustomData>
    </p:PolicyItem>
  </p:PolicyItems>
</p:Policy>
</file>

<file path=customXml/item5.xml><?xml version="1.0" encoding="utf-8"?>
<p:properties xmlns:p="http://schemas.microsoft.com/office/2006/metadata/properties" xmlns:xsi="http://www.w3.org/2001/XMLSchema-instance" xmlns:pc="http://schemas.microsoft.com/office/infopath/2007/PartnerControls">
  <documentManagement>
    <UNDP_POPP_REFITEM_VERSION xmlns="8264c5cc-ec60-4b56-8111-ce635d3d139a">1</UNDP_POPP_REFITEM_VERSION>
    <Location xmlns="e560140e-7b2f-4392-90df-e7567e3021a3">Public</Location>
    <DLCPolicyLabelLock xmlns="e560140e-7b2f-4392-90df-e7567e3021a3" xsi:nil="true"/>
    <UNDP_POPP_NOTE xmlns="8264c5cc-ec60-4b56-8111-ce635d3d139a" xsi:nil="true"/>
    <TaxCatchAll xmlns="8264c5cc-ec60-4b56-8111-ce635d3d139a">
      <Value>350</Value>
    </TaxCatchAll>
    <DLCPolicyLabelClientValue xmlns="e560140e-7b2f-4392-90df-e7567e3021a3">Effective Date: 12/31/2011                                                Version #: 1.0</DLCPolicyLabelClientValue>
    <UNDP_POPP_PLANNED_REVIEWDATE xmlns="8264c5cc-ec60-4b56-8111-ce635d3d139a" xsi:nil="true"/>
    <UNDP_POPP_DOCUMENT_LANGUAGE xmlns="8264c5cc-ec60-4b56-8111-ce635d3d139a">Spanish</UNDP_POPP_DOCUMENT_LANGUAGE>
    <UNDP_POPP_BUSINESSUNITID_HIDDEN xmlns="8264c5cc-ec60-4b56-8111-ce635d3d139a" xsi:nil="true"/>
    <UNDP_POPP_EFFECTIVEDATE xmlns="8264c5cc-ec60-4b56-8111-ce635d3d139a">2011-12-31T23:00:00+00:00</UNDP_POPP_EFFECTIVEDATE>
    <UNDP_POPP_BUSINESSPROCESS_HIDDEN xmlns="8264c5cc-ec60-4b56-8111-ce635d3d139a">
      <Terms xmlns="http://schemas.microsoft.com/office/infopath/2007/PartnerControls"/>
    </UNDP_POPP_BUSINESSPROCESS_HIDDEN>
    <UNDP_POPP_DOCUMENT_TEMPLATE xmlns="8264c5cc-ec60-4b56-8111-ce635d3d139a" xsi:nil="true"/>
    <UNDP_POPP_TITLE_EN xmlns="8264c5cc-ec60-4b56-8111-ce635d3d139a">Gestión de efectivo en situaciones de crisis o emergencia</UNDP_POPP_TITLE_EN>
    <UNDP_POPP_FOCALPOINT xmlns="8264c5cc-ec60-4b56-8111-ce635d3d139a">
      <UserInfo>
        <DisplayName/>
        <AccountId xsi:nil="true"/>
        <AccountType/>
      </UserInfo>
    </UNDP_POPP_FOCALPOINT>
    <UNDP_POPP_DOCUMENT_TYPE xmlns="8264c5cc-ec60-4b56-8111-ce635d3d139a">Policy</UNDP_POPP_DOCUMENT_TYPE>
    <UNDP_POPP_ISACTIVE xmlns="8264c5cc-ec60-4b56-8111-ce635d3d139a">true</UNDP_POPP_ISACTIVE>
    <UNDP_POPP_FILEVERSION xmlns="8264c5cc-ec60-4b56-8111-ce635d3d139a">1536</UNDP_POPP_FILEVERSION>
    <UNDP_POPP_LASTMODIFIED xmlns="8264c5cc-ec60-4b56-8111-ce635d3d139a" xsi:nil="true"/>
    <UNDP_POPP_VERSION_COMMENTS xmlns="8264c5cc-ec60-4b56-8111-ce635d3d139a" xsi:nil="true"/>
    <l0e6ef0c43e74560bd7f3acd1f5e8571 xmlns="8264c5cc-ec60-4b56-8111-ce635d3d139a">
      <Terms xmlns="http://schemas.microsoft.com/office/infopath/2007/PartnerControls">
        <TermInfo xmlns="http://schemas.microsoft.com/office/infopath/2007/PartnerControls">
          <TermName xmlns="http://schemas.microsoft.com/office/infopath/2007/PartnerControls">Financial Resources Management</TermName>
          <TermId xmlns="http://schemas.microsoft.com/office/infopath/2007/PartnerControls">682d4c54-a288-412d-bfec-ce5587bbd25c</TermId>
        </TermInfo>
      </Terms>
    </l0e6ef0c43e74560bd7f3acd1f5e8571>
    <_dlc_DocId xmlns="8264c5cc-ec60-4b56-8111-ce635d3d139a">POPP-11-3150</_dlc_DocId>
    <_dlc_DocIdUrl xmlns="8264c5cc-ec60-4b56-8111-ce635d3d139a">
      <Url>https://popp.undp.org/_layouts/15/DocIdRedir.aspx?ID=POPP-11-3150</Url>
      <Description>POPP-11-3150</Description>
    </_dlc_DocIdUrl>
    <DLCPolicyLabelValue xmlns="e560140e-7b2f-4392-90df-e7567e3021a3">Effective Date: 01/01/2012                                                Version #: 2</DLCPolicyLabelValue>
    <UNDP_POPP_REJECT_COMMENTS xmlns="8264c5cc-ec60-4b56-8111-ce635d3d139a" xsi:nil="true"/>
    <POPPIsArchived xmlns="e560140e-7b2f-4392-90df-e7567e3021a3">false</POPPIsArchived>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B0701B5-B8C6-4E4D-8293-7991BBE65C7F}">
  <ds:schemaRefs>
    <ds:schemaRef ds:uri="http://schemas.openxmlformats.org/officeDocument/2006/bibliography"/>
  </ds:schemaRefs>
</ds:datastoreItem>
</file>

<file path=customXml/itemProps2.xml><?xml version="1.0" encoding="utf-8"?>
<ds:datastoreItem xmlns:ds="http://schemas.openxmlformats.org/officeDocument/2006/customXml" ds:itemID="{0450974F-51AC-440B-B705-6D38075DA2E7}">
  <ds:schemaRefs>
    <ds:schemaRef ds:uri="http://schemas.microsoft.com/sharepoint/v3/contenttype/forms"/>
  </ds:schemaRefs>
</ds:datastoreItem>
</file>

<file path=customXml/itemProps3.xml><?xml version="1.0" encoding="utf-8"?>
<ds:datastoreItem xmlns:ds="http://schemas.openxmlformats.org/officeDocument/2006/customXml" ds:itemID="{EA140455-906B-4278-92EA-07BCE862C3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264c5cc-ec60-4b56-8111-ce635d3d139a"/>
    <ds:schemaRef ds:uri="e560140e-7b2f-4392-90df-e7567e3021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6D6409F-C861-4055-8956-9B5C008A71B1}">
  <ds:schemaRefs>
    <ds:schemaRef ds:uri="office.server.policy"/>
  </ds:schemaRefs>
</ds:datastoreItem>
</file>

<file path=customXml/itemProps5.xml><?xml version="1.0" encoding="utf-8"?>
<ds:datastoreItem xmlns:ds="http://schemas.openxmlformats.org/officeDocument/2006/customXml" ds:itemID="{F81DC23D-CF4A-4091-B087-C12EB1BE866D}">
  <ds:schemaRefs>
    <ds:schemaRef ds:uri="http://schemas.microsoft.com/office/2006/metadata/properties"/>
    <ds:schemaRef ds:uri="http://schemas.microsoft.com/office/infopath/2007/PartnerControls"/>
    <ds:schemaRef ds:uri="8264c5cc-ec60-4b56-8111-ce635d3d139a"/>
    <ds:schemaRef ds:uri="e560140e-7b2f-4392-90df-e7567e3021a3"/>
  </ds:schemaRefs>
</ds:datastoreItem>
</file>

<file path=customXml/itemProps6.xml><?xml version="1.0" encoding="utf-8"?>
<ds:datastoreItem xmlns:ds="http://schemas.openxmlformats.org/officeDocument/2006/customXml" ds:itemID="{E5C15E02-C577-40BA-BDDA-15F05E5A88B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Pages>
  <Words>293</Words>
  <Characters>1671</Characters>
  <Application>Microsoft Office Word</Application>
  <DocSecurity>0</DocSecurity>
  <Lines>13</Lines>
  <Paragraphs>3</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
      <vt:lpstr/>
    </vt:vector>
  </TitlesOfParts>
  <Company/>
  <LinksUpToDate>false</LinksUpToDate>
  <CharactersWithSpaces>1961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admin</dc:creator>
  <cp:keywords/>
  <cp:lastModifiedBy>Pablo Morete</cp:lastModifiedBy>
  <cp:revision>3</cp:revision>
  <dcterms:created xsi:type="dcterms:W3CDTF">2020-02-19T21:02:00Z</dcterms:created>
  <dcterms:modified xsi:type="dcterms:W3CDTF">2024-05-28T14:26:00Z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0x01010061FF32BFFC2B4E50A3A86F4682D7D367007687F3382310C0489D2A99E053BA6D39</vt:lpwstr>
  </property>
  <property fmtid="{D5CDD505-2E9C-101B-9397-08002B2CF9AE}" pid="3" name="_dlc_DocIdItemGuid">
    <vt:lpwstr>a33a671b-36e4-4ff9-badb-7fd028e709f5</vt:lpwstr>
  </property>
  <property fmtid="{D5CDD505-2E9C-101B-9397-08002B2CF9AE}" pid="4" name="UNDP_POPP_BUSINESSUNIT">
    <vt:lpwstr>350;#Financial Resources Management|682d4c54-a288-412d-bfec-ce5587bbd25c</vt:lpwstr>
  </property>
  <property fmtid="{D5CDD505-2E9C-101B-9397-08002B2CF9AE}" pid="5" name="POPPBusinessProcess">
    <vt:lpwstr/>
  </property>
</Properties>
</file>